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64" r:id="rId3"/>
    <p:sldId id="312" r:id="rId4"/>
    <p:sldId id="326" r:id="rId5"/>
    <p:sldId id="313" r:id="rId6"/>
    <p:sldId id="314" r:id="rId7"/>
    <p:sldId id="311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</p:sldIdLst>
  <p:sldSz cx="9144000" cy="5143500" type="screen16x9"/>
  <p:notesSz cx="6858000" cy="9144000"/>
  <p:embeddedFontLst>
    <p:embeddedFont>
      <p:font typeface="Albert Sans" panose="020B0604020202020204" charset="0"/>
      <p:regular r:id="rId21"/>
      <p:bold r:id="rId22"/>
      <p:italic r:id="rId23"/>
      <p:boldItalic r:id="rId24"/>
    </p:embeddedFont>
    <p:embeddedFont>
      <p:font typeface="Alexandria Medium" panose="020B0604020202020204" charset="-78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F7A74D-085B-4E96-8312-2352D874D648}">
  <a:tblStyle styleId="{96F7A74D-085B-4E96-8312-2352D874D6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2699CC0-FE17-48AE-BCC0-849180CED60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029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8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15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847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21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65" r:id="rId4"/>
    <p:sldLayoutId id="2147483676" r:id="rId5"/>
    <p:sldLayoutId id="214748367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leetcode.com/problems/cycle-length-queries-in-a-tree/" TargetMode="External"/><Relationship Id="rId3" Type="http://schemas.openxmlformats.org/officeDocument/2006/relationships/hyperlink" Target="https://leetcode.com/problems/maximum-product-of-splitted-binary-tree/" TargetMode="External"/><Relationship Id="rId7" Type="http://schemas.openxmlformats.org/officeDocument/2006/relationships/hyperlink" Target="https://leetcode.com/problems/find-bottom-left-tree-value/" TargetMode="External"/><Relationship Id="rId2" Type="http://schemas.openxmlformats.org/officeDocument/2006/relationships/hyperlink" Target="https://leetcode.com/problems/binary-search-tree-to-greater-sum-tree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etcode.com/problems/step-by-step-directions-from-a-binary-tree-node-to-another/" TargetMode="External"/><Relationship Id="rId5" Type="http://schemas.openxmlformats.org/officeDocument/2006/relationships/hyperlink" Target="https://leetcode.com/problems/pseudo-palindromic-paths-in-a-binary-tree/" TargetMode="External"/><Relationship Id="rId4" Type="http://schemas.openxmlformats.org/officeDocument/2006/relationships/hyperlink" Target="https://leetcode.com/problems/maximum-level-sum-of-a-binary-tree/" TargetMode="External"/><Relationship Id="rId9" Type="http://schemas.openxmlformats.org/officeDocument/2006/relationships/hyperlink" Target="https://leetcode.com/problems/find-largest-value-in-each-tree-row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Trees</a:t>
            </a:r>
            <a:endParaRPr dirty="0"/>
          </a:p>
        </p:txBody>
      </p:sp>
      <p:pic>
        <p:nvPicPr>
          <p:cNvPr id="5" name="Picture 4" descr="A large tree in a forest&#10;&#10;Description automatically generated">
            <a:extLst>
              <a:ext uri="{FF2B5EF4-FFF2-40B4-BE49-F238E27FC236}">
                <a16:creationId xmlns:a16="http://schemas.microsoft.com/office/drawing/2014/main" id="{34FE40C9-B984-ABFC-2C0F-18011947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923" y="1377970"/>
            <a:ext cx="3605836" cy="2387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0796A2-F09E-16C6-054F-558FA069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3A9F4-71DA-5D6A-0624-25AC4E06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853"/>
            <a:ext cx="9144000" cy="32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1FC54-7EC3-8EDB-F790-CACC48A4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57" y="1384018"/>
            <a:ext cx="6287377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4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A662E-22AD-D6F3-2E56-DB8D3C10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20" y="0"/>
            <a:ext cx="73557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5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6B2D02-755D-DB1F-20FB-F995B910B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993"/>
            <a:ext cx="9144000" cy="21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861C4-8032-9E07-0952-7B77AA168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514"/>
            <a:ext cx="9144000" cy="33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07C49-BC1B-B86C-FC65-88AD1875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797"/>
            <a:ext cx="9144000" cy="37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52F20-1F51-8072-6710-A28EE05D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190167"/>
            <a:ext cx="9050013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9E96C-2322-DDF8-5008-A9777D938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0"/>
            <a:ext cx="74814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4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B292B7F-13FD-6CE4-67FA-88FE7AD2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100" y="1583320"/>
            <a:ext cx="7968313" cy="1976860"/>
          </a:xfrm>
        </p:spPr>
        <p:txBody>
          <a:bodyPr/>
          <a:lstStyle/>
          <a:p>
            <a:r>
              <a:rPr lang="en-US" dirty="0">
                <a:hlinkClick r:id="rId2"/>
              </a:rPr>
              <a:t>1038: https://leetcode.com/problems/binary-search-tree-to-greater-sum-tree/</a:t>
            </a:r>
            <a:endParaRPr lang="en-US" dirty="0"/>
          </a:p>
          <a:p>
            <a:r>
              <a:rPr lang="en-US" dirty="0">
                <a:hlinkClick r:id="rId3"/>
              </a:rPr>
              <a:t>1339: https://leetcode.com/problems/maximum-product-of-splitted-binary-tree/</a:t>
            </a:r>
            <a:endParaRPr lang="en-US" dirty="0"/>
          </a:p>
          <a:p>
            <a:r>
              <a:rPr lang="en-US" dirty="0">
                <a:hlinkClick r:id="rId4"/>
              </a:rPr>
              <a:t>1161: https://leetcode.com/problems/maximum-level-sum-of-a-binary-tree/</a:t>
            </a:r>
            <a:endParaRPr lang="en-US" dirty="0"/>
          </a:p>
          <a:p>
            <a:r>
              <a:rPr lang="en-US" dirty="0">
                <a:hlinkClick r:id="rId5"/>
              </a:rPr>
              <a:t>1457: https://leetcode.com/problems/pseudo-palindromic-paths-in-a-binary-tree/</a:t>
            </a:r>
            <a:endParaRPr lang="en-US" dirty="0"/>
          </a:p>
          <a:p>
            <a:r>
              <a:rPr lang="en-US" dirty="0">
                <a:hlinkClick r:id="rId6"/>
              </a:rPr>
              <a:t>2096: https://leetcode.com/problems/step-by-step-directions-from-a-binary-tree-node-to-another/</a:t>
            </a:r>
            <a:endParaRPr lang="en-US" dirty="0"/>
          </a:p>
          <a:p>
            <a:r>
              <a:rPr lang="en-US" dirty="0">
                <a:hlinkClick r:id="rId7"/>
              </a:rPr>
              <a:t>513: https://leetcode.com/problems/find-bottom-left-tree-value/</a:t>
            </a:r>
            <a:endParaRPr lang="en-US" dirty="0"/>
          </a:p>
          <a:p>
            <a:r>
              <a:rPr lang="en-US" dirty="0">
                <a:hlinkClick r:id="rId8"/>
              </a:rPr>
              <a:t>2509: https://leetcode.com/problems/cycle-length-queries-in-a-tree/</a:t>
            </a:r>
            <a:endParaRPr lang="en-US" dirty="0"/>
          </a:p>
          <a:p>
            <a:r>
              <a:rPr lang="en-US" dirty="0">
                <a:hlinkClick r:id="rId9"/>
              </a:rPr>
              <a:t>515: https://leetcode.com/problems/find-largest-value-in-each-tree-row/</a:t>
            </a:r>
            <a:endParaRPr lang="en-US" dirty="0"/>
          </a:p>
          <a:p>
            <a:r>
              <a:rPr lang="en-US" dirty="0"/>
              <a:t>1461: https://leetcode.com/problems/check-if-a-string-contains-all-binary-codes-of-size-k/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A5574-2584-BFFD-8613-9D0B4641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</a:t>
            </a:r>
            <a:r>
              <a:rPr lang="en-US" dirty="0" err="1"/>
              <a:t>LeetCode</a:t>
            </a:r>
            <a:r>
              <a:rPr lang="en-US" dirty="0"/>
              <a:t> Questions</a:t>
            </a:r>
          </a:p>
        </p:txBody>
      </p:sp>
    </p:spTree>
    <p:extLst>
      <p:ext uri="{BB962C8B-B14F-4D97-AF65-F5344CB8AC3E}">
        <p14:creationId xmlns:p14="http://schemas.microsoft.com/office/powerpoint/2010/main" val="256256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Trees: Some Terminology</a:t>
            </a:r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C56C40-0727-71CC-3808-E33134BD257E}"/>
              </a:ext>
            </a:extLst>
          </p:cNvPr>
          <p:cNvSpPr/>
          <p:nvPr/>
        </p:nvSpPr>
        <p:spPr>
          <a:xfrm>
            <a:off x="2831253" y="1083700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989129-3A57-79A6-9B40-0A9D51D16550}"/>
              </a:ext>
            </a:extLst>
          </p:cNvPr>
          <p:cNvSpPr/>
          <p:nvPr/>
        </p:nvSpPr>
        <p:spPr>
          <a:xfrm>
            <a:off x="1486747" y="2043430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33BED2-D11C-D287-D896-5958E67B7BB5}"/>
              </a:ext>
            </a:extLst>
          </p:cNvPr>
          <p:cNvSpPr/>
          <p:nvPr/>
        </p:nvSpPr>
        <p:spPr>
          <a:xfrm>
            <a:off x="2397760" y="2043430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740949-B509-DAD8-E08B-5FD707A8F100}"/>
              </a:ext>
            </a:extLst>
          </p:cNvPr>
          <p:cNvSpPr/>
          <p:nvPr/>
        </p:nvSpPr>
        <p:spPr>
          <a:xfrm>
            <a:off x="3288453" y="2043430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054BF3-F926-7734-8675-2152D62504BD}"/>
              </a:ext>
            </a:extLst>
          </p:cNvPr>
          <p:cNvSpPr/>
          <p:nvPr/>
        </p:nvSpPr>
        <p:spPr>
          <a:xfrm>
            <a:off x="4175759" y="2043430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C8232C-019B-9FB2-2C50-9059B7350AE0}"/>
              </a:ext>
            </a:extLst>
          </p:cNvPr>
          <p:cNvSpPr/>
          <p:nvPr/>
        </p:nvSpPr>
        <p:spPr>
          <a:xfrm>
            <a:off x="887307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F9888E-0169-23D4-74C0-2FDA0B6082C1}"/>
              </a:ext>
            </a:extLst>
          </p:cNvPr>
          <p:cNvSpPr/>
          <p:nvPr/>
        </p:nvSpPr>
        <p:spPr>
          <a:xfrm>
            <a:off x="1744134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1A2C30-FA6E-2076-9CE2-39E711EF9F91}"/>
              </a:ext>
            </a:extLst>
          </p:cNvPr>
          <p:cNvSpPr/>
          <p:nvPr/>
        </p:nvSpPr>
        <p:spPr>
          <a:xfrm>
            <a:off x="3288453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8237B9A-513F-AF0D-92C2-8D8CCA31BCE7}"/>
              </a:ext>
            </a:extLst>
          </p:cNvPr>
          <p:cNvSpPr/>
          <p:nvPr/>
        </p:nvSpPr>
        <p:spPr>
          <a:xfrm>
            <a:off x="4131732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44E97-1DB0-E381-DB3D-7CA9FCB78EE2}"/>
              </a:ext>
            </a:extLst>
          </p:cNvPr>
          <p:cNvSpPr/>
          <p:nvPr/>
        </p:nvSpPr>
        <p:spPr>
          <a:xfrm>
            <a:off x="4880186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J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62151C-8363-8FEE-2226-6709B3389843}"/>
              </a:ext>
            </a:extLst>
          </p:cNvPr>
          <p:cNvSpPr/>
          <p:nvPr/>
        </p:nvSpPr>
        <p:spPr>
          <a:xfrm>
            <a:off x="5598159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087604-B3A1-C9DD-7259-C374AC4A7F7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 flipH="1">
            <a:off x="1750907" y="1612020"/>
            <a:ext cx="1344506" cy="4314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24B63-F18D-095F-5FBB-887CF272CF95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2661920" y="1612020"/>
            <a:ext cx="433493" cy="4314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316106-228C-A76A-827D-4066CACCE155}"/>
              </a:ext>
            </a:extLst>
          </p:cNvPr>
          <p:cNvCxnSpPr>
            <a:cxnSpLocks/>
            <a:stCxn id="6" idx="4"/>
            <a:endCxn id="11" idx="0"/>
          </p:cNvCxnSpPr>
          <p:nvPr/>
        </p:nvCxnSpPr>
        <p:spPr>
          <a:xfrm>
            <a:off x="3095413" y="1612020"/>
            <a:ext cx="457200" cy="4314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6931E5-7BB6-2304-DEC9-80BB8381E27B}"/>
              </a:ext>
            </a:extLst>
          </p:cNvPr>
          <p:cNvCxnSpPr>
            <a:cxnSpLocks/>
            <a:stCxn id="6" idx="4"/>
            <a:endCxn id="12" idx="0"/>
          </p:cNvCxnSpPr>
          <p:nvPr/>
        </p:nvCxnSpPr>
        <p:spPr>
          <a:xfrm>
            <a:off x="3095413" y="1612020"/>
            <a:ext cx="1344506" cy="4314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D497A6-2408-805C-E848-2F2A40A7FCE5}"/>
              </a:ext>
            </a:extLst>
          </p:cNvPr>
          <p:cNvCxnSpPr>
            <a:cxnSpLocks/>
            <a:stCxn id="9" idx="4"/>
            <a:endCxn id="15" idx="0"/>
          </p:cNvCxnSpPr>
          <p:nvPr/>
        </p:nvCxnSpPr>
        <p:spPr>
          <a:xfrm flipH="1">
            <a:off x="1151467" y="2571750"/>
            <a:ext cx="599440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12D5A6-8303-1B50-99FC-B6AADEA9CD64}"/>
              </a:ext>
            </a:extLst>
          </p:cNvPr>
          <p:cNvCxnSpPr>
            <a:cxnSpLocks/>
            <a:stCxn id="9" idx="4"/>
            <a:endCxn id="16" idx="0"/>
          </p:cNvCxnSpPr>
          <p:nvPr/>
        </p:nvCxnSpPr>
        <p:spPr>
          <a:xfrm>
            <a:off x="1750907" y="2571750"/>
            <a:ext cx="257387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0F82C58-B859-0AED-64CB-9AE7B0324B9E}"/>
              </a:ext>
            </a:extLst>
          </p:cNvPr>
          <p:cNvCxnSpPr>
            <a:cxnSpLocks/>
            <a:stCxn id="11" idx="4"/>
            <a:endCxn id="17" idx="0"/>
          </p:cNvCxnSpPr>
          <p:nvPr/>
        </p:nvCxnSpPr>
        <p:spPr>
          <a:xfrm>
            <a:off x="3552613" y="2571750"/>
            <a:ext cx="0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3B20AB-A621-EDC8-BFD8-B7DFE77906C9}"/>
              </a:ext>
            </a:extLst>
          </p:cNvPr>
          <p:cNvCxnSpPr>
            <a:cxnSpLocks/>
            <a:stCxn id="12" idx="4"/>
            <a:endCxn id="18" idx="0"/>
          </p:cNvCxnSpPr>
          <p:nvPr/>
        </p:nvCxnSpPr>
        <p:spPr>
          <a:xfrm flipH="1">
            <a:off x="4395892" y="2571750"/>
            <a:ext cx="44027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85CF8D-BCBE-709B-4F8A-24BB66BD344E}"/>
              </a:ext>
            </a:extLst>
          </p:cNvPr>
          <p:cNvCxnSpPr>
            <a:cxnSpLocks/>
            <a:stCxn id="12" idx="4"/>
            <a:endCxn id="19" idx="0"/>
          </p:cNvCxnSpPr>
          <p:nvPr/>
        </p:nvCxnSpPr>
        <p:spPr>
          <a:xfrm>
            <a:off x="4439919" y="2571750"/>
            <a:ext cx="704427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DCC057-7292-F0F3-79DD-5178E28D20E8}"/>
              </a:ext>
            </a:extLst>
          </p:cNvPr>
          <p:cNvCxnSpPr>
            <a:cxnSpLocks/>
            <a:stCxn id="12" idx="4"/>
            <a:endCxn id="20" idx="0"/>
          </p:cNvCxnSpPr>
          <p:nvPr/>
        </p:nvCxnSpPr>
        <p:spPr>
          <a:xfrm>
            <a:off x="4439919" y="2571750"/>
            <a:ext cx="1422400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5DFF92-FB79-BE61-2A6F-255091888C9F}"/>
              </a:ext>
            </a:extLst>
          </p:cNvPr>
          <p:cNvCxnSpPr>
            <a:stCxn id="6" idx="6"/>
          </p:cNvCxnSpPr>
          <p:nvPr/>
        </p:nvCxnSpPr>
        <p:spPr>
          <a:xfrm>
            <a:off x="3359573" y="1347860"/>
            <a:ext cx="772159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257;p42">
            <a:extLst>
              <a:ext uri="{FF2B5EF4-FFF2-40B4-BE49-F238E27FC236}">
                <a16:creationId xmlns:a16="http://schemas.microsoft.com/office/drawing/2014/main" id="{8A2B991F-FB68-4F24-5AB7-FD0B7CDF5C2E}"/>
              </a:ext>
            </a:extLst>
          </p:cNvPr>
          <p:cNvSpPr txBox="1">
            <a:spLocks/>
          </p:cNvSpPr>
          <p:nvPr/>
        </p:nvSpPr>
        <p:spPr>
          <a:xfrm>
            <a:off x="4165600" y="1124165"/>
            <a:ext cx="572346" cy="45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C00000"/>
                </a:solidFill>
              </a:rPr>
              <a:t>root</a:t>
            </a: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87EB3DB6-380F-6876-BD18-21425C24EB85}"/>
              </a:ext>
            </a:extLst>
          </p:cNvPr>
          <p:cNvGrpSpPr/>
          <p:nvPr/>
        </p:nvGrpSpPr>
        <p:grpSpPr>
          <a:xfrm>
            <a:off x="1151467" y="2571750"/>
            <a:ext cx="4710852" cy="2001693"/>
            <a:chOff x="1151467" y="2571750"/>
            <a:chExt cx="4710852" cy="200169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E0D7BBB-4ABA-6902-2401-A65D3813E016}"/>
                </a:ext>
              </a:extLst>
            </p:cNvPr>
            <p:cNvCxnSpPr>
              <a:cxnSpLocks/>
              <a:stCxn id="15" idx="4"/>
            </p:cNvCxnSpPr>
            <p:nvPr/>
          </p:nvCxnSpPr>
          <p:spPr>
            <a:xfrm>
              <a:off x="1151467" y="3347296"/>
              <a:ext cx="1271693" cy="83185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Google Shape;257;p42">
              <a:extLst>
                <a:ext uri="{FF2B5EF4-FFF2-40B4-BE49-F238E27FC236}">
                  <a16:creationId xmlns:a16="http://schemas.microsoft.com/office/drawing/2014/main" id="{F27A3F29-7DDD-060F-8146-DC4389CE57B9}"/>
                </a:ext>
              </a:extLst>
            </p:cNvPr>
            <p:cNvSpPr txBox="1">
              <a:spLocks/>
            </p:cNvSpPr>
            <p:nvPr/>
          </p:nvSpPr>
          <p:spPr>
            <a:xfrm>
              <a:off x="2174241" y="4122842"/>
              <a:ext cx="1246293" cy="450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pPr marL="0" indent="0" algn="ctr"/>
              <a:r>
                <a:rPr lang="en-US" sz="1600" dirty="0">
                  <a:solidFill>
                    <a:srgbClr val="C00000"/>
                  </a:solidFill>
                </a:rPr>
                <a:t>leaf nodes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4510B47-CF29-0912-7633-21F040E83FB8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2008294" y="3347296"/>
              <a:ext cx="604519" cy="77554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0171E41-902C-4FAF-107F-E62807CC0CC5}"/>
                </a:ext>
              </a:extLst>
            </p:cNvPr>
            <p:cNvCxnSpPr>
              <a:cxnSpLocks/>
              <a:stCxn id="10" idx="4"/>
              <a:endCxn id="58" idx="0"/>
            </p:cNvCxnSpPr>
            <p:nvPr/>
          </p:nvCxnSpPr>
          <p:spPr>
            <a:xfrm>
              <a:off x="2661920" y="2571750"/>
              <a:ext cx="135468" cy="1551092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C0750F0-59DA-7D8D-FC37-666B18F15038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 flipH="1">
              <a:off x="2927772" y="3347296"/>
              <a:ext cx="624841" cy="77554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CE8216CE-8CD8-0A97-78DB-541221A0780D}"/>
                </a:ext>
              </a:extLst>
            </p:cNvPr>
            <p:cNvCxnSpPr>
              <a:cxnSpLocks/>
              <a:stCxn id="18" idx="4"/>
            </p:cNvCxnSpPr>
            <p:nvPr/>
          </p:nvCxnSpPr>
          <p:spPr>
            <a:xfrm flipH="1">
              <a:off x="3015827" y="3347296"/>
              <a:ext cx="1380065" cy="77554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8953A05C-E8E2-B541-123F-C5F4C8841569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 flipH="1">
              <a:off x="3324013" y="3347296"/>
              <a:ext cx="1820333" cy="77554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2389ABE7-6102-D7F8-EA40-C195E6D0131F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>
              <a:off x="3451014" y="3347296"/>
              <a:ext cx="2411305" cy="89281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137D109-6CBC-C81A-2795-B4523DFD3399}"/>
              </a:ext>
            </a:extLst>
          </p:cNvPr>
          <p:cNvGrpSpPr/>
          <p:nvPr/>
        </p:nvGrpSpPr>
        <p:grpSpPr>
          <a:xfrm>
            <a:off x="1442856" y="1414873"/>
            <a:ext cx="1605664" cy="508754"/>
            <a:chOff x="1442856" y="1414873"/>
            <a:chExt cx="1605664" cy="508754"/>
          </a:xfrm>
        </p:grpSpPr>
        <p:sp>
          <p:nvSpPr>
            <p:cNvPr id="281" name="Google Shape;257;p42">
              <a:extLst>
                <a:ext uri="{FF2B5EF4-FFF2-40B4-BE49-F238E27FC236}">
                  <a16:creationId xmlns:a16="http://schemas.microsoft.com/office/drawing/2014/main" id="{51A2769B-D8CE-A701-943E-CFE1CEA6AB5D}"/>
                </a:ext>
              </a:extLst>
            </p:cNvPr>
            <p:cNvSpPr txBox="1">
              <a:spLocks/>
            </p:cNvSpPr>
            <p:nvPr/>
          </p:nvSpPr>
          <p:spPr>
            <a:xfrm rot="20486536">
              <a:off x="1442856" y="1414873"/>
              <a:ext cx="1605664" cy="450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pPr marL="0" indent="0" algn="ctr"/>
              <a:r>
                <a:rPr lang="en-US" dirty="0">
                  <a:solidFill>
                    <a:srgbClr val="C00000"/>
                  </a:solidFill>
                </a:rPr>
                <a:t>B is a child of A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DCE14A3-F65F-6B63-CF0A-104FF2D419B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1706880" y="1534649"/>
              <a:ext cx="1201744" cy="388978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B24D17A-9A16-3293-1A9A-E878D15D840C}"/>
              </a:ext>
            </a:extLst>
          </p:cNvPr>
          <p:cNvGrpSpPr/>
          <p:nvPr/>
        </p:nvGrpSpPr>
        <p:grpSpPr>
          <a:xfrm>
            <a:off x="3282202" y="1519321"/>
            <a:ext cx="1692256" cy="522861"/>
            <a:chOff x="3282202" y="1519321"/>
            <a:chExt cx="1692256" cy="522861"/>
          </a:xfrm>
        </p:grpSpPr>
        <p:sp>
          <p:nvSpPr>
            <p:cNvPr id="282" name="Google Shape;257;p42">
              <a:extLst>
                <a:ext uri="{FF2B5EF4-FFF2-40B4-BE49-F238E27FC236}">
                  <a16:creationId xmlns:a16="http://schemas.microsoft.com/office/drawing/2014/main" id="{B9683A06-C9FE-9834-1E0C-509976CBCCA0}"/>
                </a:ext>
              </a:extLst>
            </p:cNvPr>
            <p:cNvSpPr txBox="1">
              <a:spLocks/>
            </p:cNvSpPr>
            <p:nvPr/>
          </p:nvSpPr>
          <p:spPr>
            <a:xfrm rot="1068354">
              <a:off x="3368794" y="1519321"/>
              <a:ext cx="1605664" cy="450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pPr marL="0" indent="0" algn="ctr"/>
              <a:r>
                <a:rPr lang="en-US" dirty="0">
                  <a:solidFill>
                    <a:srgbClr val="C00000"/>
                  </a:solidFill>
                </a:rPr>
                <a:t>A is the parent of 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E99095CC-D82C-2A51-DC3F-06DEFE1BBDD5}"/>
                </a:ext>
              </a:extLst>
            </p:cNvPr>
            <p:cNvCxnSpPr>
              <a:cxnSpLocks/>
              <a:endCxn id="6" idx="5"/>
            </p:cNvCxnSpPr>
            <p:nvPr/>
          </p:nvCxnSpPr>
          <p:spPr>
            <a:xfrm flipH="1" flipV="1">
              <a:off x="3282202" y="1534649"/>
              <a:ext cx="1505646" cy="507533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463A159-6AE8-E015-B6C1-2F4196471739}"/>
              </a:ext>
            </a:extLst>
          </p:cNvPr>
          <p:cNvGrpSpPr/>
          <p:nvPr/>
        </p:nvGrpSpPr>
        <p:grpSpPr>
          <a:xfrm>
            <a:off x="1821809" y="2048551"/>
            <a:ext cx="760094" cy="445828"/>
            <a:chOff x="1821809" y="2048551"/>
            <a:chExt cx="760094" cy="445828"/>
          </a:xfrm>
        </p:grpSpPr>
        <p:sp>
          <p:nvSpPr>
            <p:cNvPr id="300" name="Google Shape;257;p42">
              <a:extLst>
                <a:ext uri="{FF2B5EF4-FFF2-40B4-BE49-F238E27FC236}">
                  <a16:creationId xmlns:a16="http://schemas.microsoft.com/office/drawing/2014/main" id="{003B10BD-0294-795D-5038-36C09F3068C4}"/>
                </a:ext>
              </a:extLst>
            </p:cNvPr>
            <p:cNvSpPr txBox="1">
              <a:spLocks/>
            </p:cNvSpPr>
            <p:nvPr/>
          </p:nvSpPr>
          <p:spPr>
            <a:xfrm>
              <a:off x="1821809" y="2048551"/>
              <a:ext cx="760094" cy="327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lbert Sans"/>
                <a:buNone/>
                <a:defRPr sz="1200" b="0" i="0" u="none" strike="noStrike" cap="none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pPr marL="0" indent="0" algn="ctr"/>
              <a:r>
                <a:rPr lang="en-US" sz="600" dirty="0">
                  <a:solidFill>
                    <a:srgbClr val="C00000"/>
                  </a:solidFill>
                </a:rPr>
                <a:t>B and C are siblings</a:t>
              </a:r>
            </a:p>
          </p:txBody>
        </p: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32821A37-EC27-2632-B51B-012ADBF48A54}"/>
                </a:ext>
              </a:extLst>
            </p:cNvPr>
            <p:cNvCxnSpPr>
              <a:cxnSpLocks/>
              <a:stCxn id="9" idx="7"/>
              <a:endCxn id="10" idx="1"/>
            </p:cNvCxnSpPr>
            <p:nvPr/>
          </p:nvCxnSpPr>
          <p:spPr>
            <a:xfrm>
              <a:off x="1937696" y="2120801"/>
              <a:ext cx="53743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4B8A7BDF-05B2-D3B3-9D8E-61AB09E8E19E}"/>
                </a:ext>
              </a:extLst>
            </p:cNvPr>
            <p:cNvCxnSpPr>
              <a:cxnSpLocks/>
              <a:stCxn id="10" idx="3"/>
              <a:endCxn id="9" idx="5"/>
            </p:cNvCxnSpPr>
            <p:nvPr/>
          </p:nvCxnSpPr>
          <p:spPr>
            <a:xfrm flipH="1">
              <a:off x="1937696" y="2494379"/>
              <a:ext cx="53743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5" name="Google Shape;257;p42">
            <a:extLst>
              <a:ext uri="{FF2B5EF4-FFF2-40B4-BE49-F238E27FC236}">
                <a16:creationId xmlns:a16="http://schemas.microsoft.com/office/drawing/2014/main" id="{145FCA3B-171F-7C74-29A6-9FED1595802C}"/>
              </a:ext>
            </a:extLst>
          </p:cNvPr>
          <p:cNvSpPr txBox="1">
            <a:spLocks/>
          </p:cNvSpPr>
          <p:nvPr/>
        </p:nvSpPr>
        <p:spPr>
          <a:xfrm>
            <a:off x="6289040" y="1313960"/>
            <a:ext cx="1442064" cy="97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1600" dirty="0">
                <a:solidFill>
                  <a:srgbClr val="C00000"/>
                </a:solidFill>
              </a:rPr>
              <a:t>degree: number of children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Trees are useful for representing hiearchies</a:t>
            </a:r>
            <a:endParaRPr dirty="0"/>
          </a:p>
        </p:txBody>
      </p:sp>
      <p:pic>
        <p:nvPicPr>
          <p:cNvPr id="4" name="Picture 3" descr="A diagram of a family tree&#10;&#10;Description automatically generated">
            <a:extLst>
              <a:ext uri="{FF2B5EF4-FFF2-40B4-BE49-F238E27FC236}">
                <a16:creationId xmlns:a16="http://schemas.microsoft.com/office/drawing/2014/main" id="{4ACB80D7-4DAA-2D11-34D4-5FB174AC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12" y="1083700"/>
            <a:ext cx="4985176" cy="38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3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Trees are useful for representing hiearchies</a:t>
            </a:r>
            <a:endParaRPr dirty="0"/>
          </a:p>
        </p:txBody>
      </p:sp>
      <p:pic>
        <p:nvPicPr>
          <p:cNvPr id="8" name="Picture 7" descr="A poster with a tree and map&#10;&#10;Description automatically generated">
            <a:extLst>
              <a:ext uri="{FF2B5EF4-FFF2-40B4-BE49-F238E27FC236}">
                <a16:creationId xmlns:a16="http://schemas.microsoft.com/office/drawing/2014/main" id="{3106F6B4-0143-F278-BDDA-8B8256C6B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764" y="1164946"/>
            <a:ext cx="2822472" cy="39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2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Trees are useful for representing hiearchies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D01723-3B98-FC54-29B8-F365DFE2A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8"/>
          <a:stretch/>
        </p:blipFill>
        <p:spPr>
          <a:xfrm>
            <a:off x="715000" y="1083700"/>
            <a:ext cx="2514506" cy="3924069"/>
          </a:xfrm>
          <a:prstGeom prst="rect">
            <a:avLst/>
          </a:prstGeom>
        </p:spPr>
      </p:pic>
      <p:pic>
        <p:nvPicPr>
          <p:cNvPr id="6" name="Picture 5" descr="A diagram of a company structure&#10;&#10;Description automatically generated">
            <a:extLst>
              <a:ext uri="{FF2B5EF4-FFF2-40B4-BE49-F238E27FC236}">
                <a16:creationId xmlns:a16="http://schemas.microsoft.com/office/drawing/2014/main" id="{64F34A95-4BDB-F25B-A2C8-443CF5809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4" y="1737507"/>
            <a:ext cx="4286252" cy="23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3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0796A2-F09E-16C6-054F-558FA069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Implementation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6170FD-7045-4E15-A0C7-3D6055F94C6D}"/>
              </a:ext>
            </a:extLst>
          </p:cNvPr>
          <p:cNvSpPr/>
          <p:nvPr/>
        </p:nvSpPr>
        <p:spPr>
          <a:xfrm>
            <a:off x="2831253" y="1083700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689B31-C132-D951-39DF-5E088C8C8A55}"/>
              </a:ext>
            </a:extLst>
          </p:cNvPr>
          <p:cNvSpPr/>
          <p:nvPr/>
        </p:nvSpPr>
        <p:spPr>
          <a:xfrm>
            <a:off x="1486747" y="2043430"/>
            <a:ext cx="528320" cy="5283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661EE5-3B1B-F182-C917-2979066728D6}"/>
              </a:ext>
            </a:extLst>
          </p:cNvPr>
          <p:cNvSpPr/>
          <p:nvPr/>
        </p:nvSpPr>
        <p:spPr>
          <a:xfrm>
            <a:off x="2397760" y="2043430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0BB209-16C6-3451-56B4-4D91701E5BC8}"/>
              </a:ext>
            </a:extLst>
          </p:cNvPr>
          <p:cNvSpPr/>
          <p:nvPr/>
        </p:nvSpPr>
        <p:spPr>
          <a:xfrm>
            <a:off x="3288453" y="2043430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C2AFC6-2949-F833-3B6E-038519397961}"/>
              </a:ext>
            </a:extLst>
          </p:cNvPr>
          <p:cNvSpPr/>
          <p:nvPr/>
        </p:nvSpPr>
        <p:spPr>
          <a:xfrm>
            <a:off x="4175759" y="2043430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F57C56-2C03-766A-E7C6-33173ACEF2B5}"/>
              </a:ext>
            </a:extLst>
          </p:cNvPr>
          <p:cNvSpPr/>
          <p:nvPr/>
        </p:nvSpPr>
        <p:spPr>
          <a:xfrm>
            <a:off x="887307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8174D4-084E-14C6-43E8-11D96E65F6FE}"/>
              </a:ext>
            </a:extLst>
          </p:cNvPr>
          <p:cNvSpPr/>
          <p:nvPr/>
        </p:nvSpPr>
        <p:spPr>
          <a:xfrm>
            <a:off x="1744134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64B929-1DF2-429A-91EC-01EA3C7CE8E8}"/>
              </a:ext>
            </a:extLst>
          </p:cNvPr>
          <p:cNvSpPr/>
          <p:nvPr/>
        </p:nvSpPr>
        <p:spPr>
          <a:xfrm>
            <a:off x="3288453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EF9CF2-0D69-B1AB-B1B2-D4DADB15FF69}"/>
              </a:ext>
            </a:extLst>
          </p:cNvPr>
          <p:cNvSpPr/>
          <p:nvPr/>
        </p:nvSpPr>
        <p:spPr>
          <a:xfrm>
            <a:off x="4131732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FA1639-6B10-57E9-E92A-641311D88DE1}"/>
              </a:ext>
            </a:extLst>
          </p:cNvPr>
          <p:cNvSpPr/>
          <p:nvPr/>
        </p:nvSpPr>
        <p:spPr>
          <a:xfrm>
            <a:off x="4880186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J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FACF89-7E0D-65BB-3B68-B989DE1C63D4}"/>
              </a:ext>
            </a:extLst>
          </p:cNvPr>
          <p:cNvSpPr/>
          <p:nvPr/>
        </p:nvSpPr>
        <p:spPr>
          <a:xfrm>
            <a:off x="5598159" y="2818976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EC16A5-7721-8A0F-DD6B-6B2166B0C126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750907" y="1612020"/>
            <a:ext cx="1344506" cy="4314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5874C-B8E5-1EE2-ADEA-99CD831BC86C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2661920" y="1612020"/>
            <a:ext cx="433493" cy="4314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290CD-2BCB-221B-65D6-B38EF9B2BEA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3095413" y="1612020"/>
            <a:ext cx="457200" cy="4314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37EC3F-263D-EF1D-1FF9-7AEB36A347B3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3095413" y="1612020"/>
            <a:ext cx="1344506" cy="43141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DE56B-5295-123F-83C1-5D840F475522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 flipH="1">
            <a:off x="1151467" y="2571750"/>
            <a:ext cx="599440" cy="2472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3BEDD7-33FA-57A0-7202-C0F2EC270561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>
            <a:off x="1750907" y="2571750"/>
            <a:ext cx="257387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D8A0A1-83B6-3D79-842A-1EFF37483031}"/>
              </a:ext>
            </a:extLst>
          </p:cNvPr>
          <p:cNvCxnSpPr>
            <a:cxnSpLocks/>
            <a:stCxn id="10" idx="4"/>
            <a:endCxn id="14" idx="0"/>
          </p:cNvCxnSpPr>
          <p:nvPr/>
        </p:nvCxnSpPr>
        <p:spPr>
          <a:xfrm>
            <a:off x="3552613" y="2571750"/>
            <a:ext cx="0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9DE75E-897F-C022-2CBA-B8E6A424A3C2}"/>
              </a:ext>
            </a:extLst>
          </p:cNvPr>
          <p:cNvCxnSpPr>
            <a:cxnSpLocks/>
            <a:stCxn id="11" idx="4"/>
            <a:endCxn id="15" idx="0"/>
          </p:cNvCxnSpPr>
          <p:nvPr/>
        </p:nvCxnSpPr>
        <p:spPr>
          <a:xfrm flipH="1">
            <a:off x="4395892" y="2571750"/>
            <a:ext cx="44027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84B706-5D19-CE92-E0DB-A799756C1482}"/>
              </a:ext>
            </a:extLst>
          </p:cNvPr>
          <p:cNvCxnSpPr>
            <a:cxnSpLocks/>
            <a:stCxn id="11" idx="4"/>
            <a:endCxn id="16" idx="0"/>
          </p:cNvCxnSpPr>
          <p:nvPr/>
        </p:nvCxnSpPr>
        <p:spPr>
          <a:xfrm>
            <a:off x="4439919" y="2571750"/>
            <a:ext cx="704427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889989-E728-E219-1DC7-51817645C14D}"/>
              </a:ext>
            </a:extLst>
          </p:cNvPr>
          <p:cNvCxnSpPr>
            <a:cxnSpLocks/>
            <a:stCxn id="11" idx="4"/>
            <a:endCxn id="17" idx="0"/>
          </p:cNvCxnSpPr>
          <p:nvPr/>
        </p:nvCxnSpPr>
        <p:spPr>
          <a:xfrm>
            <a:off x="4439919" y="2571750"/>
            <a:ext cx="1422400" cy="24722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28ECC92-B86C-713B-3F65-0915C7E5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65" y="1330926"/>
            <a:ext cx="3549228" cy="1091578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D78D50-91F7-D297-832A-9EB16FEDC1B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015067" y="2307590"/>
            <a:ext cx="38269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9;p41">
            <a:extLst>
              <a:ext uri="{FF2B5EF4-FFF2-40B4-BE49-F238E27FC236}">
                <a16:creationId xmlns:a16="http://schemas.microsoft.com/office/drawing/2014/main" id="{F0A3193B-9EA4-293B-730D-D545FE0319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0213" y="3959467"/>
            <a:ext cx="946720" cy="347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TreeNode:</a:t>
            </a:r>
            <a:endParaRPr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A9136-D910-6E32-EC23-0A15EFD3237B}"/>
              </a:ext>
            </a:extLst>
          </p:cNvPr>
          <p:cNvSpPr/>
          <p:nvPr/>
        </p:nvSpPr>
        <p:spPr>
          <a:xfrm>
            <a:off x="1354667" y="3869086"/>
            <a:ext cx="528320" cy="5283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56" name="Google Shape;249;p41">
            <a:extLst>
              <a:ext uri="{FF2B5EF4-FFF2-40B4-BE49-F238E27FC236}">
                <a16:creationId xmlns:a16="http://schemas.microsoft.com/office/drawing/2014/main" id="{3C663C0A-9571-25FC-16A3-87052BA84EAE}"/>
              </a:ext>
            </a:extLst>
          </p:cNvPr>
          <p:cNvSpPr txBox="1">
            <a:spLocks/>
          </p:cNvSpPr>
          <p:nvPr/>
        </p:nvSpPr>
        <p:spPr>
          <a:xfrm>
            <a:off x="2059092" y="3959467"/>
            <a:ext cx="629919" cy="34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-US" dirty="0"/>
              <a:t>data: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6312F7-DE2D-7859-2AEB-99494AD71115}"/>
              </a:ext>
            </a:extLst>
          </p:cNvPr>
          <p:cNvSpPr/>
          <p:nvPr/>
        </p:nvSpPr>
        <p:spPr>
          <a:xfrm>
            <a:off x="2506132" y="3882632"/>
            <a:ext cx="528320" cy="528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58" name="Google Shape;249;p41">
            <a:extLst>
              <a:ext uri="{FF2B5EF4-FFF2-40B4-BE49-F238E27FC236}">
                <a16:creationId xmlns:a16="http://schemas.microsoft.com/office/drawing/2014/main" id="{780C5330-364C-59FB-9E65-51AEE3B208E4}"/>
              </a:ext>
            </a:extLst>
          </p:cNvPr>
          <p:cNvSpPr txBox="1">
            <a:spLocks/>
          </p:cNvSpPr>
          <p:nvPr/>
        </p:nvSpPr>
        <p:spPr>
          <a:xfrm>
            <a:off x="3136051" y="3959466"/>
            <a:ext cx="946720" cy="34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-US" dirty="0" err="1"/>
              <a:t>firstChild</a:t>
            </a:r>
            <a:r>
              <a:rPr lang="en-US" dirty="0"/>
              <a:t>: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8580977-FB65-B6D3-4D63-7D43A031EE88}"/>
              </a:ext>
            </a:extLst>
          </p:cNvPr>
          <p:cNvSpPr/>
          <p:nvPr/>
        </p:nvSpPr>
        <p:spPr>
          <a:xfrm>
            <a:off x="4131732" y="3882632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</a:t>
            </a:r>
          </a:p>
        </p:txBody>
      </p:sp>
      <p:sp>
        <p:nvSpPr>
          <p:cNvPr id="60" name="Google Shape;249;p41">
            <a:extLst>
              <a:ext uri="{FF2B5EF4-FFF2-40B4-BE49-F238E27FC236}">
                <a16:creationId xmlns:a16="http://schemas.microsoft.com/office/drawing/2014/main" id="{DED0535E-04D9-A6C6-F54B-10939B9F7146}"/>
              </a:ext>
            </a:extLst>
          </p:cNvPr>
          <p:cNvSpPr txBox="1">
            <a:spLocks/>
          </p:cNvSpPr>
          <p:nvPr/>
        </p:nvSpPr>
        <p:spPr>
          <a:xfrm>
            <a:off x="4817385" y="3959465"/>
            <a:ext cx="1143148" cy="34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-US" dirty="0" err="1"/>
              <a:t>nextSibling</a:t>
            </a:r>
            <a:r>
              <a:rPr lang="en-US" dirty="0"/>
              <a:t>: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02A99DB-E3F3-B5ED-5E7D-49DB45F52AAE}"/>
              </a:ext>
            </a:extLst>
          </p:cNvPr>
          <p:cNvSpPr/>
          <p:nvPr/>
        </p:nvSpPr>
        <p:spPr>
          <a:xfrm>
            <a:off x="5974080" y="3882632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0666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Trees</a:t>
            </a:r>
            <a:endParaRPr dirty="0"/>
          </a:p>
        </p:txBody>
      </p:sp>
      <p:pic>
        <p:nvPicPr>
          <p:cNvPr id="2" name="Picture 1" descr="A tree with many branches&#10;&#10;Description automatically generated">
            <a:extLst>
              <a:ext uri="{FF2B5EF4-FFF2-40B4-BE49-F238E27FC236}">
                <a16:creationId xmlns:a16="http://schemas.microsoft.com/office/drawing/2014/main" id="{149DC4A3-10B9-F52F-9E70-B81C32986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523" y="1943947"/>
            <a:ext cx="3513433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7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0796A2-F09E-16C6-054F-558FA069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Representation</a:t>
            </a:r>
            <a:br>
              <a:rPr lang="en-US" dirty="0"/>
            </a:br>
            <a:r>
              <a:rPr lang="en-US" dirty="0"/>
              <a:t>of a Binary Tree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6170FD-7045-4E15-A0C7-3D6055F94C6D}"/>
              </a:ext>
            </a:extLst>
          </p:cNvPr>
          <p:cNvSpPr/>
          <p:nvPr/>
        </p:nvSpPr>
        <p:spPr>
          <a:xfrm>
            <a:off x="5791199" y="379804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661EE5-3B1B-F182-C917-2979066728D6}"/>
              </a:ext>
            </a:extLst>
          </p:cNvPr>
          <p:cNvSpPr/>
          <p:nvPr/>
        </p:nvSpPr>
        <p:spPr>
          <a:xfrm>
            <a:off x="4233333" y="1211617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0BB209-16C6-3451-56B4-4D91701E5BC8}"/>
              </a:ext>
            </a:extLst>
          </p:cNvPr>
          <p:cNvSpPr/>
          <p:nvPr/>
        </p:nvSpPr>
        <p:spPr>
          <a:xfrm>
            <a:off x="6976533" y="1191264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5874C-B8E5-1EE2-ADEA-99CD831BC86C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4497493" y="908124"/>
            <a:ext cx="1557866" cy="30349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290CD-2BCB-221B-65D6-B38EF9B2BEA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6055359" y="908124"/>
            <a:ext cx="1185334" cy="28314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7909842-A632-23FB-AA40-36D482F204B1}"/>
              </a:ext>
            </a:extLst>
          </p:cNvPr>
          <p:cNvSpPr/>
          <p:nvPr/>
        </p:nvSpPr>
        <p:spPr>
          <a:xfrm>
            <a:off x="3379894" y="2175227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A873ED-789F-1DAE-FD64-DCDDD52E0F70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>
          <a:xfrm flipH="1">
            <a:off x="3644054" y="1739937"/>
            <a:ext cx="853439" cy="43529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26B262B-FA01-F570-6E87-A8CA6AED0A6B}"/>
              </a:ext>
            </a:extLst>
          </p:cNvPr>
          <p:cNvSpPr/>
          <p:nvPr/>
        </p:nvSpPr>
        <p:spPr>
          <a:xfrm>
            <a:off x="4910667" y="2180414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5E5F6D-0B4C-B9D5-E3C6-32104E824DFC}"/>
              </a:ext>
            </a:extLst>
          </p:cNvPr>
          <p:cNvCxnSpPr>
            <a:cxnSpLocks/>
            <a:stCxn id="9" idx="4"/>
            <a:endCxn id="36" idx="0"/>
          </p:cNvCxnSpPr>
          <p:nvPr/>
        </p:nvCxnSpPr>
        <p:spPr>
          <a:xfrm>
            <a:off x="4497493" y="1739937"/>
            <a:ext cx="677334" cy="44047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E8357A9-18E8-A238-9E82-C5C18501435D}"/>
              </a:ext>
            </a:extLst>
          </p:cNvPr>
          <p:cNvSpPr/>
          <p:nvPr/>
        </p:nvSpPr>
        <p:spPr>
          <a:xfrm>
            <a:off x="6062132" y="2175227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BB7D2B-E329-A03E-F4B9-72FCEF77B446}"/>
              </a:ext>
            </a:extLst>
          </p:cNvPr>
          <p:cNvCxnSpPr>
            <a:cxnSpLocks/>
            <a:stCxn id="10" idx="4"/>
            <a:endCxn id="43" idx="0"/>
          </p:cNvCxnSpPr>
          <p:nvPr/>
        </p:nvCxnSpPr>
        <p:spPr>
          <a:xfrm flipH="1">
            <a:off x="6326292" y="1719584"/>
            <a:ext cx="914401" cy="45564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5557E98-15D6-9311-457E-943E989BD902}"/>
              </a:ext>
            </a:extLst>
          </p:cNvPr>
          <p:cNvSpPr/>
          <p:nvPr/>
        </p:nvSpPr>
        <p:spPr>
          <a:xfrm>
            <a:off x="7918024" y="2175227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C456AF-6DC6-B0F8-BBCB-34BFCC5CF00F}"/>
              </a:ext>
            </a:extLst>
          </p:cNvPr>
          <p:cNvCxnSpPr>
            <a:cxnSpLocks/>
            <a:stCxn id="10" idx="4"/>
            <a:endCxn id="47" idx="0"/>
          </p:cNvCxnSpPr>
          <p:nvPr/>
        </p:nvCxnSpPr>
        <p:spPr>
          <a:xfrm>
            <a:off x="7240693" y="1719584"/>
            <a:ext cx="941491" cy="45564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E177E1E4-19C7-C161-5880-57B4502E266E}"/>
              </a:ext>
            </a:extLst>
          </p:cNvPr>
          <p:cNvSpPr/>
          <p:nvPr/>
        </p:nvSpPr>
        <p:spPr>
          <a:xfrm>
            <a:off x="5533812" y="3206604"/>
            <a:ext cx="528320" cy="52832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Ğ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1EC022-F0BD-7E2E-664E-8AECF586FC56}"/>
              </a:ext>
            </a:extLst>
          </p:cNvPr>
          <p:cNvCxnSpPr>
            <a:cxnSpLocks/>
            <a:stCxn id="43" idx="4"/>
            <a:endCxn id="65" idx="0"/>
          </p:cNvCxnSpPr>
          <p:nvPr/>
        </p:nvCxnSpPr>
        <p:spPr>
          <a:xfrm flipH="1">
            <a:off x="5797972" y="2703547"/>
            <a:ext cx="528320" cy="50305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34F81557-F622-EE66-39F5-588D2D368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04695"/>
              </p:ext>
            </p:extLst>
          </p:nvPr>
        </p:nvGraphicFramePr>
        <p:xfrm>
          <a:off x="742193" y="4170214"/>
          <a:ext cx="5867616" cy="370840"/>
        </p:xfrm>
        <a:graphic>
          <a:graphicData uri="http://schemas.openxmlformats.org/drawingml/2006/table">
            <a:tbl>
              <a:tblPr firstRow="1" bandRow="1">
                <a:tableStyleId>{96F7A74D-085B-4E96-8312-2352D874D648}</a:tableStyleId>
              </a:tblPr>
              <a:tblGrid>
                <a:gridCol w="366726">
                  <a:extLst>
                    <a:ext uri="{9D8B030D-6E8A-4147-A177-3AD203B41FA5}">
                      <a16:colId xmlns:a16="http://schemas.microsoft.com/office/drawing/2014/main" val="1700291640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406884850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021601169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132291923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44415323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487232257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08545743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4013496411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04432266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598654954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676758912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2521087958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916843512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475048588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736342142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87369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B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F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015687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5C297AA-1A5F-79F0-A17D-A5C559714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28089"/>
              </p:ext>
            </p:extLst>
          </p:nvPr>
        </p:nvGraphicFramePr>
        <p:xfrm>
          <a:off x="742193" y="3794187"/>
          <a:ext cx="5867616" cy="370840"/>
        </p:xfrm>
        <a:graphic>
          <a:graphicData uri="http://schemas.openxmlformats.org/drawingml/2006/table">
            <a:tbl>
              <a:tblPr firstRow="1" bandRow="1">
                <a:tableStyleId>{96F7A74D-085B-4E96-8312-2352D874D648}</a:tableStyleId>
              </a:tblPr>
              <a:tblGrid>
                <a:gridCol w="366726">
                  <a:extLst>
                    <a:ext uri="{9D8B030D-6E8A-4147-A177-3AD203B41FA5}">
                      <a16:colId xmlns:a16="http://schemas.microsoft.com/office/drawing/2014/main" val="1700291640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406884850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021601169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132291923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44415323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487232257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08545743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4013496411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04432266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598654954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676758912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2521087958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916843512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475048588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250208350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4159646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14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4015687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7ACD572-16DE-19F2-A9BB-086F924D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93462"/>
              </p:ext>
            </p:extLst>
          </p:nvPr>
        </p:nvGraphicFramePr>
        <p:xfrm>
          <a:off x="742193" y="4170214"/>
          <a:ext cx="2933808" cy="370840"/>
        </p:xfrm>
        <a:graphic>
          <a:graphicData uri="http://schemas.openxmlformats.org/drawingml/2006/table">
            <a:tbl>
              <a:tblPr firstRow="1" bandRow="1">
                <a:tableStyleId>{96F7A74D-085B-4E96-8312-2352D874D648}</a:tableStyleId>
              </a:tblPr>
              <a:tblGrid>
                <a:gridCol w="366726">
                  <a:extLst>
                    <a:ext uri="{9D8B030D-6E8A-4147-A177-3AD203B41FA5}">
                      <a16:colId xmlns:a16="http://schemas.microsoft.com/office/drawing/2014/main" val="1700291640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406884850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021601169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132291923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44415323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487232257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08545743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401349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B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F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015687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0C4947B3-811C-2C19-0356-19B23D71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25882"/>
              </p:ext>
            </p:extLst>
          </p:nvPr>
        </p:nvGraphicFramePr>
        <p:xfrm>
          <a:off x="742193" y="3794187"/>
          <a:ext cx="2933808" cy="370840"/>
        </p:xfrm>
        <a:graphic>
          <a:graphicData uri="http://schemas.openxmlformats.org/drawingml/2006/table">
            <a:tbl>
              <a:tblPr firstRow="1" bandRow="1">
                <a:tableStyleId>{96F7A74D-085B-4E96-8312-2352D874D648}</a:tableStyleId>
              </a:tblPr>
              <a:tblGrid>
                <a:gridCol w="366726">
                  <a:extLst>
                    <a:ext uri="{9D8B030D-6E8A-4147-A177-3AD203B41FA5}">
                      <a16:colId xmlns:a16="http://schemas.microsoft.com/office/drawing/2014/main" val="1700291640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406884850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021601169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132291923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44415323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3487232257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1085457435"/>
                    </a:ext>
                  </a:extLst>
                </a:gridCol>
                <a:gridCol w="366726">
                  <a:extLst>
                    <a:ext uri="{9D8B030D-6E8A-4147-A177-3AD203B41FA5}">
                      <a16:colId xmlns:a16="http://schemas.microsoft.com/office/drawing/2014/main" val="401349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/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4015687"/>
                  </a:ext>
                </a:extLst>
              </a:tr>
            </a:tbl>
          </a:graphicData>
        </a:graphic>
      </p:graphicFrame>
      <p:sp>
        <p:nvSpPr>
          <p:cNvPr id="74" name="Google Shape;257;p42">
            <a:extLst>
              <a:ext uri="{FF2B5EF4-FFF2-40B4-BE49-F238E27FC236}">
                <a16:creationId xmlns:a16="http://schemas.microsoft.com/office/drawing/2014/main" id="{654D469C-43ED-2D6F-9CE3-3255F5A02BE3}"/>
              </a:ext>
            </a:extLst>
          </p:cNvPr>
          <p:cNvSpPr txBox="1">
            <a:spLocks/>
          </p:cNvSpPr>
          <p:nvPr/>
        </p:nvSpPr>
        <p:spPr>
          <a:xfrm>
            <a:off x="5747173" y="0"/>
            <a:ext cx="572346" cy="4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60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5" name="Google Shape;257;p42">
            <a:extLst>
              <a:ext uri="{FF2B5EF4-FFF2-40B4-BE49-F238E27FC236}">
                <a16:creationId xmlns:a16="http://schemas.microsoft.com/office/drawing/2014/main" id="{19BB9983-8B1B-C8C2-F966-2796BE77E9C6}"/>
              </a:ext>
            </a:extLst>
          </p:cNvPr>
          <p:cNvSpPr txBox="1">
            <a:spLocks/>
          </p:cNvSpPr>
          <p:nvPr/>
        </p:nvSpPr>
        <p:spPr>
          <a:xfrm>
            <a:off x="4233333" y="729619"/>
            <a:ext cx="572346" cy="4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77" name="Google Shape;257;p42">
            <a:extLst>
              <a:ext uri="{FF2B5EF4-FFF2-40B4-BE49-F238E27FC236}">
                <a16:creationId xmlns:a16="http://schemas.microsoft.com/office/drawing/2014/main" id="{F8D2515A-C539-7D41-1AC1-D636404B25D2}"/>
              </a:ext>
            </a:extLst>
          </p:cNvPr>
          <p:cNvSpPr txBox="1">
            <a:spLocks/>
          </p:cNvSpPr>
          <p:nvPr/>
        </p:nvSpPr>
        <p:spPr>
          <a:xfrm>
            <a:off x="6976327" y="753715"/>
            <a:ext cx="572346" cy="4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78" name="Google Shape;257;p42">
            <a:extLst>
              <a:ext uri="{FF2B5EF4-FFF2-40B4-BE49-F238E27FC236}">
                <a16:creationId xmlns:a16="http://schemas.microsoft.com/office/drawing/2014/main" id="{29283DB0-FC0E-EA72-D7A5-DB1C7D924FE3}"/>
              </a:ext>
            </a:extLst>
          </p:cNvPr>
          <p:cNvSpPr txBox="1">
            <a:spLocks/>
          </p:cNvSpPr>
          <p:nvPr/>
        </p:nvSpPr>
        <p:spPr>
          <a:xfrm>
            <a:off x="3366348" y="1723002"/>
            <a:ext cx="572346" cy="4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79" name="Google Shape;257;p42">
            <a:extLst>
              <a:ext uri="{FF2B5EF4-FFF2-40B4-BE49-F238E27FC236}">
                <a16:creationId xmlns:a16="http://schemas.microsoft.com/office/drawing/2014/main" id="{137BA307-C27E-77CC-A9D2-F9E9A77A719C}"/>
              </a:ext>
            </a:extLst>
          </p:cNvPr>
          <p:cNvSpPr txBox="1">
            <a:spLocks/>
          </p:cNvSpPr>
          <p:nvPr/>
        </p:nvSpPr>
        <p:spPr>
          <a:xfrm>
            <a:off x="4893734" y="1739950"/>
            <a:ext cx="572346" cy="4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80" name="Google Shape;257;p42">
            <a:extLst>
              <a:ext uri="{FF2B5EF4-FFF2-40B4-BE49-F238E27FC236}">
                <a16:creationId xmlns:a16="http://schemas.microsoft.com/office/drawing/2014/main" id="{C22E3A83-C85B-7C9C-7FBE-2F0B7433B859}"/>
              </a:ext>
            </a:extLst>
          </p:cNvPr>
          <p:cNvSpPr txBox="1">
            <a:spLocks/>
          </p:cNvSpPr>
          <p:nvPr/>
        </p:nvSpPr>
        <p:spPr>
          <a:xfrm>
            <a:off x="6043509" y="1759621"/>
            <a:ext cx="572346" cy="4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81" name="Google Shape;257;p42">
            <a:extLst>
              <a:ext uri="{FF2B5EF4-FFF2-40B4-BE49-F238E27FC236}">
                <a16:creationId xmlns:a16="http://schemas.microsoft.com/office/drawing/2014/main" id="{DEFD0458-7A94-3731-511D-36B6897B76EF}"/>
              </a:ext>
            </a:extLst>
          </p:cNvPr>
          <p:cNvSpPr txBox="1">
            <a:spLocks/>
          </p:cNvSpPr>
          <p:nvPr/>
        </p:nvSpPr>
        <p:spPr>
          <a:xfrm>
            <a:off x="7889242" y="1706067"/>
            <a:ext cx="572346" cy="4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82" name="Google Shape;257;p42">
            <a:extLst>
              <a:ext uri="{FF2B5EF4-FFF2-40B4-BE49-F238E27FC236}">
                <a16:creationId xmlns:a16="http://schemas.microsoft.com/office/drawing/2014/main" id="{25A8D1D0-C116-0C7A-78B3-9230BDBEEE7F}"/>
              </a:ext>
            </a:extLst>
          </p:cNvPr>
          <p:cNvSpPr txBox="1">
            <a:spLocks/>
          </p:cNvSpPr>
          <p:nvPr/>
        </p:nvSpPr>
        <p:spPr>
          <a:xfrm>
            <a:off x="5511799" y="2755827"/>
            <a:ext cx="572346" cy="4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83" name="Google Shape;249;p41">
            <a:extLst>
              <a:ext uri="{FF2B5EF4-FFF2-40B4-BE49-F238E27FC236}">
                <a16:creationId xmlns:a16="http://schemas.microsoft.com/office/drawing/2014/main" id="{0B69CFAC-CA10-A92F-19C2-BA1E3A3569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0558" y="1970988"/>
            <a:ext cx="1629140" cy="706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Left Child: 2 x </a:t>
            </a:r>
            <a:r>
              <a:rPr lang="en-US" dirty="0" err="1"/>
              <a:t>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Right Child: 2 x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Parent: </a:t>
            </a:r>
            <a:r>
              <a:rPr lang="en-US" dirty="0" err="1"/>
              <a:t>i</a:t>
            </a:r>
            <a:r>
              <a:rPr lang="en-US" dirty="0"/>
              <a:t> //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0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708326" y="1507735"/>
            <a:ext cx="42768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Search Trees</a:t>
            </a:r>
            <a:endParaRPr dirty="0"/>
          </a:p>
        </p:txBody>
      </p:sp>
      <p:pic>
        <p:nvPicPr>
          <p:cNvPr id="4" name="Picture 3" descr="A tree with a bent branch&#10;&#10;Description automatically generated with medium confidence">
            <a:extLst>
              <a:ext uri="{FF2B5EF4-FFF2-40B4-BE49-F238E27FC236}">
                <a16:creationId xmlns:a16="http://schemas.microsoft.com/office/drawing/2014/main" id="{9BA17716-88D0-14B4-3F64-BA6E8350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69415"/>
            <a:ext cx="3996268" cy="26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88667"/>
      </p:ext>
    </p:extLst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285</Words>
  <Application>Microsoft Office PowerPoint</Application>
  <PresentationFormat>On-screen Show (16:9)</PresentationFormat>
  <Paragraphs>114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Alexandria Medium</vt:lpstr>
      <vt:lpstr>Albert Sans</vt:lpstr>
      <vt:lpstr>Lead Funnel by Slidesgo</vt:lpstr>
      <vt:lpstr>Trees</vt:lpstr>
      <vt:lpstr>Trees: Some Terminology</vt:lpstr>
      <vt:lpstr>Trees are useful for representing hiearchies</vt:lpstr>
      <vt:lpstr>Trees are useful for representing hiearchies</vt:lpstr>
      <vt:lpstr>Trees are useful for representing hiearchies</vt:lpstr>
      <vt:lpstr>Tree Implementation</vt:lpstr>
      <vt:lpstr>Binary Trees</vt:lpstr>
      <vt:lpstr>Array Representation of a Binary Tree</vt:lpstr>
      <vt:lpstr>Binary Search Trees</vt:lpstr>
      <vt:lpstr>Binary Search Tree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Recommended LeetCode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cp:lastModifiedBy>kutay altıntaş</cp:lastModifiedBy>
  <cp:revision>10</cp:revision>
  <dcterms:modified xsi:type="dcterms:W3CDTF">2023-10-16T16:27:19Z</dcterms:modified>
</cp:coreProperties>
</file>